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s/slide14.xml" ContentType="application/vnd.openxmlformats-officedocument.presentationml.slide+xml"/>
  <Override PartName="/ppt/slides/slide62.xml" ContentType="application/vnd.openxmlformats-officedocument.presentationml.slide+xml"/>
  <Default Extension="xml" ContentType="application/xml"/>
  <Override PartName="/ppt/slides/slide45.xml" ContentType="application/vnd.openxmlformats-officedocument.presentationml.slide+xml"/>
  <Override PartName="/ppt/tableStyles.xml" ContentType="application/vnd.openxmlformats-officedocument.presentationml.tableStyles+xml"/>
  <Override PartName="/ppt/slides/slide28.xml" ContentType="application/vnd.openxmlformats-officedocument.presentationml.slide+xml"/>
  <Override PartName="/ppt/slides/slide54.xml" ContentType="application/vnd.openxmlformats-officedocument.presentationml.slide+xml"/>
  <Override PartName="/ppt/slides/slide21.xml" ContentType="application/vnd.openxmlformats-officedocument.presentationml.slide+xml"/>
  <Override PartName="/ppt/slides/slide37.xml" ContentType="application/vnd.openxmlformats-officedocument.presentationml.slide+xml"/>
  <Override PartName="/ppt/slides/slide5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30.xml" ContentType="application/vnd.openxmlformats-officedocument.presentationml.slide+xml"/>
  <Override PartName="/ppt/slides/slide13.xml" ContentType="application/vnd.openxmlformats-officedocument.presentationml.slide+xml"/>
  <Override PartName="/ppt/slideMasters/slideMaster1.xml" ContentType="application/vnd.openxmlformats-officedocument.presentationml.slideMaster+xml"/>
  <Override PartName="/docProps/core.xml" ContentType="application/vnd.openxmlformats-package.core-properties+xml"/>
  <Override PartName="/ppt/slides/slide61.xml" ContentType="application/vnd.openxmlformats-officedocument.presentationml.slide+xml"/>
  <Override PartName="/ppt/slides/slide44.xml" ContentType="application/vnd.openxmlformats-officedocument.presentationml.slide+xml"/>
  <Override PartName="/ppt/slides/slide27.xml" ContentType="application/vnd.openxmlformats-officedocument.presentationml.slide+xml"/>
  <Override PartName="/ppt/slides/slide53.xml" ContentType="application/vnd.openxmlformats-officedocument.presentationml.slide+xml"/>
  <Override PartName="/ppt/slides/slide20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19.xml" ContentType="application/vnd.openxmlformats-officedocument.presentationml.slide+xml"/>
  <Override PartName="/ppt/slideLayouts/slideLayout4.xml" ContentType="application/vnd.openxmlformats-officedocument.presentationml.slideLayout+xml"/>
  <Default Extension="png" ContentType="image/png"/>
  <Override PartName="/ppt/slides/slide12.xml" ContentType="application/vnd.openxmlformats-officedocument.presentationml.slide+xml"/>
  <Override PartName="/ppt/slides/slide60.xml" ContentType="application/vnd.openxmlformats-officedocument.presentationml.slide+xml"/>
  <Override PartName="/ppt/presProps.xml" ContentType="application/vnd.openxmlformats-officedocument.presentationml.presProps+xml"/>
  <Override PartName="/ppt/slides/slide43.xml" ContentType="application/vnd.openxmlformats-officedocument.presentationml.slide+xml"/>
  <Override PartName="/ppt/slides/slide59.xml" ContentType="application/vnd.openxmlformats-officedocument.presentationml.slide+xml"/>
  <Override PartName="/ppt/slides/slide26.xml" ContentType="application/vnd.openxmlformats-officedocument.presentationml.slide+xml"/>
  <Override PartName="/ppt/slides/slide52.xml" ContentType="application/vnd.openxmlformats-officedocument.presentationml.slide+xml"/>
  <Override PartName="/ppt/slides/slide35.xml" ContentType="application/vnd.openxmlformats-officedocument.presentationml.slide+xml"/>
  <Override PartName="/ppt/slides/slide3.xml" ContentType="application/vnd.openxmlformats-officedocument.presentationml.slide+xml"/>
  <Override PartName="/ppt/slides/slide18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11.xml" ContentType="application/vnd.openxmlformats-officedocument.presentationml.slide+xml"/>
  <Override PartName="/ppt/slides/slide49.xml" ContentType="application/vnd.openxmlformats-officedocument.presentationml.slide+xml"/>
  <Override PartName="/ppt/slides/slide42.xml" ContentType="application/vnd.openxmlformats-officedocument.presentationml.slide+xml"/>
  <Override PartName="/ppt/slides/slide58.xml" ContentType="application/vnd.openxmlformats-officedocument.presentationml.slide+xml"/>
  <Override PartName="/ppt/slides/slide25.xml" ContentType="application/vnd.openxmlformats-officedocument.presentationml.slide+xml"/>
  <Override PartName="/ppt/slides/slide51.xml" ContentType="application/vnd.openxmlformats-officedocument.presentationml.slide+xml"/>
  <Override PartName="/ppt/slides/slide9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34.xml" ContentType="application/vnd.openxmlformats-officedocument.presentationml.slide+xml"/>
  <Override PartName="/ppt/slides/slide2.xml" ContentType="application/vnd.openxmlformats-officedocument.presentationml.slide+xml"/>
  <Override PartName="/ppt/slideLayouts/slideLayout2.xml" ContentType="application/vnd.openxmlformats-officedocument.presentationml.slideLayout+xml"/>
  <Override PartName="/ppt/slides/slide17.xml" ContentType="application/vnd.openxmlformats-officedocument.presentationml.slide+xml"/>
  <Override PartName="/ppt/slides/slide10.xml" ContentType="application/vnd.openxmlformats-officedocument.presentationml.slide+xml"/>
  <Override PartName="/docProps/app.xml" ContentType="application/vnd.openxmlformats-officedocument.extended-properties+xml"/>
  <Override PartName="/ppt/slides/slide48.xml" ContentType="application/vnd.openxmlformats-officedocument.presentationml.slide+xml"/>
  <Override PartName="/ppt/slides/slide41.xml" ContentType="application/vnd.openxmlformats-officedocument.presentationml.slide+xml"/>
  <Override PartName="/ppt/slides/slide57.xml" ContentType="application/vnd.openxmlformats-officedocument.presentationml.slide+xml"/>
  <Override PartName="/ppt/slides/slide24.xml" ContentType="application/vnd.openxmlformats-officedocument.presentationml.slide+xml"/>
  <Override PartName="/ppt/slides/slide50.xml" ContentType="application/vnd.openxmlformats-officedocument.presentationml.slide+xml"/>
  <Override PartName="/ppt/slides/slide8.xml" ContentType="application/vnd.openxmlformats-officedocument.presentationml.slide+xml"/>
  <Override PartName="/ppt/slideLayouts/slideLayout8.xml" ContentType="application/vnd.openxmlformats-officedocument.presentationml.slideLayout+xml"/>
  <Override PartName="/ppt/slides/slide33.xml" ContentType="application/vnd.openxmlformats-officedocument.presentationml.slide+xml"/>
  <Override PartName="/ppt/slides/slide1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16.xml" ContentType="application/vnd.openxmlformats-officedocument.presentationml.slide+xml"/>
  <Default Extension="jpeg" ContentType="image/jpeg"/>
  <Override PartName="/ppt/viewProps.xml" ContentType="application/vnd.openxmlformats-officedocument.presentationml.viewProps+xml"/>
  <Override PartName="/ppt/slides/slide47.xml" ContentType="application/vnd.openxmlformats-officedocument.presentationml.slide+xml"/>
  <Override PartName="/ppt/slides/slide40.xml" ContentType="application/vnd.openxmlformats-officedocument.presentationml.slide+xml"/>
  <Override PartName="/ppt/slides/slide56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39.xml" ContentType="application/vnd.openxmlformats-officedocument.presentationml.slide+xml"/>
  <Override PartName="/ppt/slides/slide23.xml" ContentType="application/vnd.openxmlformats-officedocument.presentationml.slide+xml"/>
  <Override PartName="/ppt/slides/slide7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2.xml" ContentType="application/vnd.openxmlformats-officedocument.presentationml.slide+xml"/>
  <Override PartName="/ppt/slides/slide15.xml" ContentType="application/vnd.openxmlformats-officedocument.presentationml.slide+xml"/>
  <Override PartName="/ppt/slides/slide63.xml" ContentType="application/vnd.openxmlformats-officedocument.presentationml.slide+xml"/>
  <Override PartName="/ppt/slides/slide46.xml" ContentType="application/vnd.openxmlformats-officedocument.presentationml.slide+xml"/>
  <Override PartName="/ppt/slides/slide29.xml" ContentType="application/vnd.openxmlformats-officedocument.presentationml.slide+xml"/>
  <Override PartName="/ppt/slides/slide55.xml" ContentType="application/vnd.openxmlformats-officedocument.presentationml.slide+xml"/>
  <Override PartName="/ppt/theme/theme1.xml" ContentType="application/vnd.openxmlformats-officedocument.theme+xml"/>
  <Override PartName="/ppt/slides/slide22.xml" ContentType="application/vnd.openxmlformats-officedocument.presentationml.slide+xml"/>
  <Override PartName="/ppt/slides/slide38.xml" ContentType="application/vnd.openxmlformats-officedocument.presentationml.slide+xml"/>
  <Override PartName="/ppt/presentation.xml" ContentType="application/vnd.openxmlformats-officedocument.presentationml.presentation.main+xml"/>
  <Override PartName="/ppt/slides/slide6.xml" ContentType="application/vnd.openxmlformats-officedocument.presentationml.slide+xml"/>
  <Override PartName="/ppt/slideLayouts/slideLayout1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31.xml" ContentType="application/vnd.openxmlformats-officedocument.presentationml.slide+xml"/>
  <Default Extension="bin" ContentType="application/vnd.openxmlformats-officedocument.presentationml.printerSettings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80" r:id="rId1"/>
  </p:sldMasterIdLst>
  <p:sldIdLst>
    <p:sldId id="319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6" r:id="rId31"/>
    <p:sldId id="287" r:id="rId32"/>
    <p:sldId id="288" r:id="rId33"/>
    <p:sldId id="289" r:id="rId34"/>
    <p:sldId id="290" r:id="rId35"/>
    <p:sldId id="285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1" r:id="rId56"/>
    <p:sldId id="312" r:id="rId57"/>
    <p:sldId id="313" r:id="rId58"/>
    <p:sldId id="310" r:id="rId59"/>
    <p:sldId id="314" r:id="rId60"/>
    <p:sldId id="315" r:id="rId61"/>
    <p:sldId id="316" r:id="rId62"/>
    <p:sldId id="317" r:id="rId63"/>
    <p:sldId id="318" r:id="rId6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Objects="1">
      <p:cViewPr varScale="1">
        <p:scale>
          <a:sx n="82" d="100"/>
          <a:sy n="82" d="100"/>
        </p:scale>
        <p:origin x="-11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printerSettings" Target="printerSettings/printerSettings1.bin"/><Relationship Id="rId66" Type="http://schemas.openxmlformats.org/officeDocument/2006/relationships/presProps" Target="presProps.xml"/><Relationship Id="rId67" Type="http://schemas.openxmlformats.org/officeDocument/2006/relationships/viewProps" Target="viewProps.xml"/><Relationship Id="rId68" Type="http://schemas.openxmlformats.org/officeDocument/2006/relationships/theme" Target="theme/theme1.xml"/><Relationship Id="rId69" Type="http://schemas.openxmlformats.org/officeDocument/2006/relationships/tableStyles" Target="tableStyles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osceles Triangle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1E6F185D-CC48-604B-8617-E9F6244FF72B}" type="datetimeFigureOut">
              <a:rPr lang="en-US" smtClean="0"/>
              <a:pPr/>
              <a:t>3/22/11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3D4540A1-C764-BB4A-BFE8-6DFFD1C88C4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F185D-CC48-604B-8617-E9F6244FF72B}" type="datetimeFigureOut">
              <a:rPr lang="en-US" smtClean="0"/>
              <a:pPr/>
              <a:t>3/22/11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4540A1-C764-BB4A-BFE8-6DFFD1C88C4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F185D-CC48-604B-8617-E9F6244FF72B}" type="datetimeFigureOut">
              <a:rPr lang="en-US" smtClean="0"/>
              <a:pPr/>
              <a:t>3/22/11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4540A1-C764-BB4A-BFE8-6DFFD1C88C4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1E6F185D-CC48-604B-8617-E9F6244FF72B}" type="datetimeFigureOut">
              <a:rPr lang="en-US" smtClean="0"/>
              <a:pPr/>
              <a:t>3/22/11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4540A1-C764-BB4A-BFE8-6DFFD1C88C4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Triangle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Isosceles Triangle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1E6F185D-CC48-604B-8617-E9F6244FF72B}" type="datetimeFigureOut">
              <a:rPr lang="en-US" smtClean="0"/>
              <a:pPr/>
              <a:t>3/22/11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3D4540A1-C764-BB4A-BFE8-6DFFD1C88C4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1E6F185D-CC48-604B-8617-E9F6244FF72B}" type="datetimeFigureOut">
              <a:rPr lang="en-US" smtClean="0"/>
              <a:pPr/>
              <a:t>3/22/11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3D4540A1-C764-BB4A-BFE8-6DFFD1C88C4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woTxTwoObj" preserve="1">
  <p:cSld name="Comparis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1E6F185D-CC48-604B-8617-E9F6244FF72B}" type="datetimeFigureOut">
              <a:rPr lang="en-US" smtClean="0"/>
              <a:pPr/>
              <a:t>3/22/11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3D4540A1-C764-BB4A-BFE8-6DFFD1C88C4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F185D-CC48-604B-8617-E9F6244FF72B}" type="datetimeFigureOut">
              <a:rPr lang="en-US" smtClean="0"/>
              <a:pPr/>
              <a:t>3/22/11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4540A1-C764-BB4A-BFE8-6DFFD1C88C4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1E6F185D-CC48-604B-8617-E9F6244FF72B}" type="datetimeFigureOut">
              <a:rPr lang="en-US" smtClean="0"/>
              <a:pPr/>
              <a:t>3/22/11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3D4540A1-C764-BB4A-BFE8-6DFFD1C88C4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objTx" preserve="1">
  <p:cSld name="Content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1E6F185D-CC48-604B-8617-E9F6244FF72B}" type="datetimeFigureOut">
              <a:rPr lang="en-US" smtClean="0"/>
              <a:pPr/>
              <a:t>3/22/11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3D4540A1-C764-BB4A-BFE8-6DFFD1C88C4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1E6F185D-CC48-604B-8617-E9F6244FF72B}" type="datetimeFigureOut">
              <a:rPr lang="en-US" smtClean="0"/>
              <a:pPr/>
              <a:t>3/22/11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3D4540A1-C764-BB4A-BFE8-6DFFD1C88C4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ight Triangle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1E6F185D-CC48-604B-8617-E9F6244FF72B}" type="datetimeFigureOut">
              <a:rPr lang="en-US" smtClean="0"/>
              <a:pPr/>
              <a:t>3/22/11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3D4540A1-C764-BB4A-BFE8-6DFFD1C88C4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#20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Advocate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rgbClr val="3366FF"/>
                </a:solidFill>
              </a:rPr>
              <a:t>Definition</a:t>
            </a:r>
          </a:p>
          <a:p>
            <a:r>
              <a:rPr lang="en-US" dirty="0">
                <a:solidFill>
                  <a:srgbClr val="3366FF"/>
                </a:solidFill>
              </a:rPr>
              <a:t>someone who is helping you</a:t>
            </a:r>
            <a:r>
              <a:rPr lang="en-US" dirty="0" smtClean="0">
                <a:solidFill>
                  <a:srgbClr val="3366FF"/>
                </a:solidFill>
              </a:rPr>
              <a:t> </a:t>
            </a:r>
          </a:p>
          <a:p>
            <a:pPr algn="ctr"/>
            <a:r>
              <a:rPr lang="en-US" dirty="0" smtClean="0">
                <a:solidFill>
                  <a:srgbClr val="3366FF"/>
                </a:solidFill>
              </a:rPr>
              <a:t>Sentence</a:t>
            </a:r>
          </a:p>
          <a:p>
            <a:r>
              <a:rPr lang="en-US" dirty="0" smtClean="0">
                <a:solidFill>
                  <a:srgbClr val="3366FF"/>
                </a:solidFill>
              </a:rPr>
              <a:t>advocates a holistic approach in teaching skills to children with special needs. </a:t>
            </a:r>
            <a:endParaRPr lang="en-US" dirty="0">
              <a:solidFill>
                <a:srgbClr val="3366FF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Artisan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US" dirty="0" smtClean="0"/>
              <a:t>Definition</a:t>
            </a:r>
          </a:p>
          <a:p>
            <a:r>
              <a:rPr lang="en-US" dirty="0"/>
              <a:t>worker; makes thing by </a:t>
            </a:r>
            <a:r>
              <a:rPr lang="en-US" dirty="0" smtClean="0"/>
              <a:t>hand</a:t>
            </a:r>
          </a:p>
          <a:p>
            <a:pPr algn="ctr"/>
            <a:r>
              <a:rPr lang="en-US" dirty="0" smtClean="0"/>
              <a:t>Sentence</a:t>
            </a:r>
          </a:p>
          <a:p>
            <a:r>
              <a:rPr lang="en-US" dirty="0" smtClean="0"/>
              <a:t> We need an economy which can unleash the creative powers of hi-tech artisans</a:t>
            </a:r>
          </a:p>
          <a:p>
            <a:pPr algn="ctr"/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Aesthetic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US" dirty="0" smtClean="0"/>
              <a:t>Definition</a:t>
            </a:r>
          </a:p>
          <a:p>
            <a:r>
              <a:rPr lang="en-US" dirty="0" smtClean="0"/>
              <a:t>practices self denial; doesn’t have fun </a:t>
            </a:r>
          </a:p>
          <a:p>
            <a:pPr algn="ctr"/>
            <a:r>
              <a:rPr lang="en-US" dirty="0" smtClean="0"/>
              <a:t>Sentence</a:t>
            </a:r>
          </a:p>
          <a:p>
            <a:r>
              <a:rPr lang="en-US" dirty="0" smtClean="0"/>
              <a:t>aesthetic investigation of cutting edge technologies might have created an entirely different esthetic for the vehicle. </a:t>
            </a:r>
          </a:p>
          <a:p>
            <a:pPr algn="ctr"/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Charlatan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chemeClr val="accent1"/>
                </a:solidFill>
              </a:rPr>
              <a:t>Definition</a:t>
            </a:r>
          </a:p>
          <a:p>
            <a:r>
              <a:rPr lang="en-US" dirty="0">
                <a:solidFill>
                  <a:schemeClr val="accent1"/>
                </a:solidFill>
              </a:rPr>
              <a:t>fake; pretending to be someone/something you’re not</a:t>
            </a:r>
            <a:r>
              <a:rPr lang="en-US" dirty="0" smtClean="0">
                <a:solidFill>
                  <a:schemeClr val="accent1"/>
                </a:solidFill>
              </a:rPr>
              <a:t> </a:t>
            </a:r>
          </a:p>
          <a:p>
            <a:pPr algn="ctr"/>
            <a:r>
              <a:rPr lang="en-US" dirty="0" smtClean="0">
                <a:solidFill>
                  <a:schemeClr val="accent1"/>
                </a:solidFill>
              </a:rPr>
              <a:t>Sentence</a:t>
            </a:r>
          </a:p>
          <a:p>
            <a:r>
              <a:rPr lang="en-US" dirty="0" smtClean="0">
                <a:solidFill>
                  <a:schemeClr val="accent1"/>
                </a:solidFill>
              </a:rPr>
              <a:t>Let's get these charlatans for what they deserve!</a:t>
            </a:r>
            <a:endParaRPr lang="en-US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Hedonist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 smtClean="0"/>
              <a:t>Definition</a:t>
            </a:r>
          </a:p>
          <a:p>
            <a:r>
              <a:rPr lang="en-US" dirty="0"/>
              <a:t>life devoted to pleasurable things</a:t>
            </a:r>
            <a:r>
              <a:rPr lang="en-US" dirty="0" smtClean="0"/>
              <a:t> </a:t>
            </a:r>
          </a:p>
          <a:p>
            <a:pPr algn="ctr"/>
            <a:r>
              <a:rPr lang="en-US" dirty="0" smtClean="0"/>
              <a:t>Sentence</a:t>
            </a:r>
          </a:p>
          <a:p>
            <a:r>
              <a:rPr lang="en-US" dirty="0" smtClean="0"/>
              <a:t>In class we discussed the Greek's doctrine of hedonism, which held that happiness or pleasure was the sole good in life.</a:t>
            </a:r>
            <a:br>
              <a:rPr lang="en-US" dirty="0" smtClean="0"/>
            </a:b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0"/>
            <a:ext cx="8991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Orator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 smtClean="0"/>
              <a:t>Definition</a:t>
            </a:r>
          </a:p>
          <a:p>
            <a:r>
              <a:rPr lang="en-US" dirty="0"/>
              <a:t>public speaker</a:t>
            </a:r>
            <a:r>
              <a:rPr lang="en-US" dirty="0" smtClean="0"/>
              <a:t> </a:t>
            </a:r>
          </a:p>
          <a:p>
            <a:pPr algn="ctr"/>
            <a:r>
              <a:rPr lang="en-US" dirty="0" smtClean="0"/>
              <a:t>Sentence</a:t>
            </a:r>
          </a:p>
          <a:p>
            <a:r>
              <a:rPr lang="en-US" dirty="0" smtClean="0"/>
              <a:t>The orator at the Assembly took his time speaking about the need of coexistence with other races.</a:t>
            </a:r>
            <a:br>
              <a:rPr lang="en-US" dirty="0" smtClean="0"/>
            </a:b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Adversary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Definition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Opponent</a:t>
            </a:r>
          </a:p>
          <a:p>
            <a:pPr algn="ctr"/>
            <a:r>
              <a:rPr lang="en-US" dirty="0" smtClean="0">
                <a:solidFill>
                  <a:srgbClr val="FF0000"/>
                </a:solidFill>
              </a:rPr>
              <a:t>Sentence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adversary information capabilities information systems.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04800" y="-228600"/>
            <a:ext cx="9753600" cy="73152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pariah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chemeClr val="accent3"/>
                </a:solidFill>
              </a:rPr>
              <a:t>Definition</a:t>
            </a:r>
          </a:p>
          <a:p>
            <a:r>
              <a:rPr lang="en-US" dirty="0" smtClean="0">
                <a:solidFill>
                  <a:schemeClr val="accent3"/>
                </a:solidFill>
              </a:rPr>
              <a:t>Outcast</a:t>
            </a:r>
          </a:p>
          <a:p>
            <a:pPr algn="ctr"/>
            <a:r>
              <a:rPr lang="en-US" dirty="0" smtClean="0">
                <a:solidFill>
                  <a:schemeClr val="accent3"/>
                </a:solidFill>
              </a:rPr>
              <a:t>Sentence</a:t>
            </a:r>
          </a:p>
          <a:p>
            <a:r>
              <a:rPr lang="en-US" dirty="0" smtClean="0">
                <a:solidFill>
                  <a:schemeClr val="accent3"/>
                </a:solidFill>
              </a:rPr>
              <a:t>The new student felt like a pariah at her new school.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Raconteur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Definition</a:t>
            </a:r>
          </a:p>
          <a:p>
            <a:r>
              <a:rPr lang="en-US" dirty="0">
                <a:solidFill>
                  <a:schemeClr val="accent5">
                    <a:lumMod val="75000"/>
                  </a:schemeClr>
                </a:solidFill>
              </a:rPr>
              <a:t>tells stories; entertainer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</a:p>
          <a:p>
            <a:pPr algn="ctr"/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Sentence</a:t>
            </a:r>
          </a:p>
          <a:p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He is a born raconteur, lover of life, communicator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Virtuoso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chemeClr val="accent2"/>
                </a:solidFill>
              </a:rPr>
              <a:t>Definition</a:t>
            </a:r>
          </a:p>
          <a:p>
            <a:r>
              <a:rPr lang="en-US" dirty="0">
                <a:solidFill>
                  <a:schemeClr val="accent2"/>
                </a:solidFill>
              </a:rPr>
              <a:t>highly skilled in something</a:t>
            </a:r>
            <a:r>
              <a:rPr lang="en-US" dirty="0" smtClean="0">
                <a:solidFill>
                  <a:schemeClr val="accent2"/>
                </a:solidFill>
              </a:rPr>
              <a:t> </a:t>
            </a:r>
          </a:p>
          <a:p>
            <a:pPr algn="ctr"/>
            <a:r>
              <a:rPr lang="en-US" dirty="0" smtClean="0">
                <a:solidFill>
                  <a:schemeClr val="accent2"/>
                </a:solidFill>
              </a:rPr>
              <a:t>Sentence</a:t>
            </a:r>
          </a:p>
          <a:p>
            <a:r>
              <a:rPr lang="en-US" dirty="0" smtClean="0">
                <a:solidFill>
                  <a:schemeClr val="accent2"/>
                </a:solidFill>
              </a:rPr>
              <a:t>See yourself in your mind's eye becoming a guitar virtuoso.</a:t>
            </a:r>
            <a:endParaRPr lang="en-US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clandestine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05400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definition</a:t>
            </a:r>
          </a:p>
          <a:p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secret (usually illegal or immoral)</a:t>
            </a:r>
          </a:p>
          <a:p>
            <a:pPr algn="ctr"/>
            <a:endParaRPr lang="en-US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Sentence</a:t>
            </a:r>
          </a:p>
          <a:p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At the time he was in charge of all CIA clandestine operations.</a:t>
            </a:r>
          </a:p>
          <a:p>
            <a:pPr algn="ctr"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Frivolous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US" dirty="0" smtClean="0"/>
              <a:t>Definition</a:t>
            </a:r>
          </a:p>
          <a:p>
            <a:r>
              <a:rPr lang="en-US" dirty="0" smtClean="0"/>
              <a:t>not having any serious purpose or value </a:t>
            </a:r>
          </a:p>
          <a:p>
            <a:pPr algn="ctr"/>
            <a:r>
              <a:rPr lang="en-US" dirty="0" smtClean="0"/>
              <a:t>Sentence</a:t>
            </a:r>
          </a:p>
          <a:p>
            <a:r>
              <a:rPr lang="en-US" dirty="0" smtClean="0"/>
              <a:t>From this point on the rather frivolous debate of " Is it cool to watch this?</a:t>
            </a:r>
          </a:p>
          <a:p>
            <a:pPr algn="ctr"/>
            <a:endParaRPr 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Extraneous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Definition</a:t>
            </a:r>
          </a:p>
          <a:p>
            <a:r>
              <a:rPr lang="en-US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irrelevant or unrelated to the subject .</a:t>
            </a:r>
          </a:p>
          <a:p>
            <a:pPr algn="ctr"/>
            <a:r>
              <a:rPr lang="en-US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Sentence</a:t>
            </a:r>
          </a:p>
          <a:p>
            <a:r>
              <a:rPr lang="en-US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extraneous variables for the findings of either to be applied rigidly across the board. 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240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Incidental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chemeClr val="accent6"/>
                </a:solidFill>
              </a:rPr>
              <a:t>Definition</a:t>
            </a:r>
          </a:p>
          <a:p>
            <a:r>
              <a:rPr lang="en-US" dirty="0" smtClean="0">
                <a:solidFill>
                  <a:schemeClr val="accent6"/>
                </a:solidFill>
              </a:rPr>
              <a:t>not a major part of something </a:t>
            </a:r>
          </a:p>
          <a:p>
            <a:pPr algn="ctr"/>
            <a:r>
              <a:rPr lang="en-US" dirty="0" smtClean="0">
                <a:solidFill>
                  <a:schemeClr val="accent6"/>
                </a:solidFill>
              </a:rPr>
              <a:t>Sentence</a:t>
            </a:r>
          </a:p>
          <a:p>
            <a:r>
              <a:rPr lang="en-US" dirty="0" smtClean="0">
                <a:solidFill>
                  <a:schemeClr val="accent6"/>
                </a:solidFill>
              </a:rPr>
              <a:t>The private benefits to the members were legitimately incidental. 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Inconsequential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Definition 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not important or significant </a:t>
            </a:r>
          </a:p>
          <a:p>
            <a:pPr algn="ctr"/>
            <a:r>
              <a:rPr lang="en-US" dirty="0" smtClean="0">
                <a:solidFill>
                  <a:srgbClr val="FF0000"/>
                </a:solidFill>
              </a:rPr>
              <a:t>Sentence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inconsequential chatter and gossip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Irrelevant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rgbClr val="660066"/>
                </a:solidFill>
              </a:rPr>
              <a:t>Definition</a:t>
            </a:r>
          </a:p>
          <a:p>
            <a:r>
              <a:rPr lang="en-US" dirty="0" smtClean="0">
                <a:solidFill>
                  <a:srgbClr val="660066"/>
                </a:solidFill>
              </a:rPr>
              <a:t>unrelated to something </a:t>
            </a:r>
          </a:p>
          <a:p>
            <a:pPr algn="ctr"/>
            <a:r>
              <a:rPr lang="en-US" dirty="0" smtClean="0">
                <a:solidFill>
                  <a:srgbClr val="660066"/>
                </a:solidFill>
              </a:rPr>
              <a:t>Sentence</a:t>
            </a:r>
          </a:p>
          <a:p>
            <a:r>
              <a:rPr lang="en-US" dirty="0" smtClean="0">
                <a:solidFill>
                  <a:srgbClr val="660066"/>
                </a:solidFill>
              </a:rPr>
              <a:t>The label is completely irrelevant in helping me decide whether I do or will like something. </a:t>
            </a:r>
          </a:p>
          <a:p>
            <a:endParaRPr lang="en-US" dirty="0">
              <a:solidFill>
                <a:srgbClr val="660066"/>
              </a:solidFill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Negligible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US" dirty="0" smtClean="0"/>
              <a:t>definition</a:t>
            </a:r>
          </a:p>
          <a:p>
            <a:r>
              <a:rPr lang="en-US" dirty="0" smtClean="0"/>
              <a:t>small or unimportant as to be not worth considering (things) </a:t>
            </a:r>
          </a:p>
          <a:p>
            <a:pPr algn="ctr"/>
            <a:r>
              <a:rPr lang="en-US" dirty="0" smtClean="0"/>
              <a:t>Sentence</a:t>
            </a:r>
          </a:p>
          <a:p>
            <a:r>
              <a:rPr lang="en-US" dirty="0" smtClean="0"/>
              <a:t>negligible effect on the number of deaths from smoking</a:t>
            </a:r>
            <a:endParaRPr lang="en-US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387350"/>
            <a:ext cx="9144000" cy="76327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Peripheral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US" dirty="0" smtClean="0"/>
              <a:t>Definition</a:t>
            </a:r>
          </a:p>
          <a:p>
            <a:r>
              <a:rPr lang="en-US" dirty="0" smtClean="0"/>
              <a:t>relating to or situated on the edge </a:t>
            </a:r>
          </a:p>
          <a:p>
            <a:pPr algn="ctr"/>
            <a:r>
              <a:rPr lang="en-US" dirty="0" smtClean="0"/>
              <a:t>Sentence</a:t>
            </a:r>
          </a:p>
          <a:p>
            <a:r>
              <a:rPr lang="en-US" dirty="0" smtClean="0"/>
              <a:t>The training and education needs and aspirations of these people are seen as somewhat peripheral to the education agenda.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Petty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Definition</a:t>
            </a:r>
          </a:p>
          <a:p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of little importance (person) </a:t>
            </a:r>
          </a:p>
          <a:p>
            <a:pPr algn="ctr"/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Sentence</a:t>
            </a:r>
          </a:p>
          <a:p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Annoyances There are only a few things that I really dislike, and some of them are rather petty. </a:t>
            </a:r>
          </a:p>
          <a:p>
            <a:endParaRPr lang="en-US" dirty="0" smtClean="0"/>
          </a:p>
          <a:p>
            <a:pPr algn="ctr"/>
            <a:endParaRPr lang="en-US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Superficial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US" dirty="0" smtClean="0"/>
              <a:t>Definition</a:t>
            </a:r>
          </a:p>
          <a:p>
            <a:r>
              <a:rPr lang="en-US" dirty="0" smtClean="0"/>
              <a:t>existing/occurring at/on the surface </a:t>
            </a:r>
          </a:p>
          <a:p>
            <a:pPr algn="ctr"/>
            <a:r>
              <a:rPr lang="en-US" dirty="0" smtClean="0"/>
              <a:t>Sentence</a:t>
            </a:r>
          </a:p>
          <a:p>
            <a:r>
              <a:rPr lang="en-US" dirty="0" smtClean="0"/>
              <a:t>Life speeds up and mobility increases making even familial relationships more superficial and brief. 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Trifling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US" dirty="0" smtClean="0"/>
              <a:t>Definition</a:t>
            </a:r>
          </a:p>
          <a:p>
            <a:r>
              <a:rPr lang="en-US" dirty="0" smtClean="0"/>
              <a:t>unimportant/trivial </a:t>
            </a:r>
          </a:p>
          <a:p>
            <a:pPr algn="ctr"/>
            <a:r>
              <a:rPr lang="en-US" dirty="0" smtClean="0"/>
              <a:t>Sentence</a:t>
            </a:r>
          </a:p>
          <a:p>
            <a:r>
              <a:rPr lang="en-US" dirty="0" smtClean="0"/>
              <a:t>Not at all something comparatively trifling, something of a temporal and material nature. </a:t>
            </a:r>
          </a:p>
          <a:p>
            <a:pPr algn="ctr"/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convert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 smtClean="0"/>
              <a:t>Definition</a:t>
            </a:r>
          </a:p>
          <a:p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not openly acknowledged or displayed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</a:p>
          <a:p>
            <a:pPr algn="ctr"/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Sentence</a:t>
            </a:r>
          </a:p>
          <a:p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Heat is used to convert water to vapor.</a:t>
            </a:r>
          </a:p>
          <a:p>
            <a:pPr>
              <a:buNone/>
            </a:pP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Acute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US" dirty="0" smtClean="0"/>
              <a:t>Definition</a:t>
            </a:r>
          </a:p>
          <a:p>
            <a:r>
              <a:rPr lang="en-US" dirty="0" smtClean="0"/>
              <a:t>present to a severe degree; sharp </a:t>
            </a:r>
          </a:p>
          <a:p>
            <a:pPr algn="ctr"/>
            <a:r>
              <a:rPr lang="en-US" dirty="0" smtClean="0"/>
              <a:t>Sentence</a:t>
            </a:r>
          </a:p>
          <a:p>
            <a:r>
              <a:rPr lang="en-US" dirty="0" smtClean="0"/>
              <a:t>As her questions get more acute, Kurt begins to tell her the whole truth. </a:t>
            </a:r>
          </a:p>
          <a:p>
            <a:pPr algn="ctr"/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Astute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US" dirty="0" smtClean="0"/>
              <a:t>Definition</a:t>
            </a:r>
          </a:p>
          <a:p>
            <a:r>
              <a:rPr lang="en-US" dirty="0" smtClean="0"/>
              <a:t>showing ability to assess situations.</a:t>
            </a:r>
          </a:p>
          <a:p>
            <a:pPr algn="ctr"/>
            <a:r>
              <a:rPr lang="en-US" dirty="0" smtClean="0"/>
              <a:t>Sentence</a:t>
            </a:r>
          </a:p>
          <a:p>
            <a:r>
              <a:rPr lang="en-US" dirty="0" smtClean="0"/>
              <a:t>astute in business matters as others of their sex. </a:t>
            </a:r>
          </a:p>
          <a:p>
            <a:pPr algn="ctr"/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Discerning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US" dirty="0" smtClean="0"/>
              <a:t>Definition</a:t>
            </a:r>
          </a:p>
          <a:p>
            <a:r>
              <a:rPr lang="en-US" dirty="0" smtClean="0"/>
              <a:t>showing good judgment.</a:t>
            </a:r>
          </a:p>
          <a:p>
            <a:pPr algn="ctr"/>
            <a:r>
              <a:rPr lang="en-US" dirty="0" smtClean="0"/>
              <a:t>Sentence</a:t>
            </a:r>
          </a:p>
          <a:p>
            <a:r>
              <a:rPr lang="en-US" dirty="0" smtClean="0"/>
              <a:t>Some students have difficulty discerning what is important from detail.</a:t>
            </a:r>
          </a:p>
          <a:p>
            <a:pPr algn="ctr"/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651000"/>
            <a:ext cx="9144000" cy="10160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Erudite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US" dirty="0" smtClean="0"/>
              <a:t>Definition</a:t>
            </a:r>
          </a:p>
          <a:p>
            <a:r>
              <a:rPr lang="en-US" dirty="0" smtClean="0"/>
              <a:t>showing great knowledge</a:t>
            </a:r>
          </a:p>
          <a:p>
            <a:pPr algn="ctr"/>
            <a:r>
              <a:rPr lang="en-US" dirty="0" smtClean="0"/>
              <a:t>Sentence</a:t>
            </a:r>
          </a:p>
          <a:p>
            <a:r>
              <a:rPr lang="en-US" dirty="0" smtClean="0"/>
              <a:t>erudite books which some of us find unreadable.</a:t>
            </a:r>
          </a:p>
          <a:p>
            <a:pPr algn="ctr"/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Incisive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US" dirty="0" smtClean="0"/>
              <a:t>Definition</a:t>
            </a:r>
          </a:p>
          <a:p>
            <a:r>
              <a:rPr lang="en-US" dirty="0" smtClean="0"/>
              <a:t> cutting straight to the point .</a:t>
            </a:r>
          </a:p>
          <a:p>
            <a:pPr algn="ctr"/>
            <a:r>
              <a:rPr lang="en-US" dirty="0" smtClean="0"/>
              <a:t>Sentence</a:t>
            </a:r>
          </a:p>
          <a:p>
            <a:r>
              <a:rPr lang="en-US" dirty="0" smtClean="0"/>
              <a:t>Both sides had their chances but the visitors looked more incisive in attack.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Trivial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US" dirty="0" smtClean="0"/>
              <a:t>Definition</a:t>
            </a:r>
          </a:p>
          <a:p>
            <a:r>
              <a:rPr lang="en-US" dirty="0" smtClean="0"/>
              <a:t>of unimportance </a:t>
            </a:r>
          </a:p>
          <a:p>
            <a:pPr algn="ctr"/>
            <a:r>
              <a:rPr lang="en-US" dirty="0" smtClean="0"/>
              <a:t>Sentence</a:t>
            </a:r>
          </a:p>
          <a:p>
            <a:r>
              <a:rPr lang="en-US" dirty="0" smtClean="0"/>
              <a:t>trivial pursuits without danger to their rule. 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Ingenious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Definition</a:t>
            </a:r>
          </a:p>
          <a:p>
            <a:r>
              <a:rPr lang="en-US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 clever/original </a:t>
            </a:r>
          </a:p>
          <a:p>
            <a:pPr algn="ctr"/>
            <a:endParaRPr lang="en-US" dirty="0" smtClean="0">
              <a:solidFill>
                <a:schemeClr val="accent3">
                  <a:lumMod val="60000"/>
                  <a:lumOff val="40000"/>
                </a:schemeClr>
              </a:solidFill>
            </a:endParaRPr>
          </a:p>
          <a:p>
            <a:pPr algn="ctr"/>
            <a:r>
              <a:rPr lang="en-US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Sentence</a:t>
            </a:r>
          </a:p>
          <a:p>
            <a:r>
              <a:rPr lang="en-US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But as criminals become more sophisticated we need to become more ingenious at outwitting them. </a:t>
            </a:r>
          </a:p>
          <a:p>
            <a:endParaRPr lang="en-US" dirty="0" smtClean="0"/>
          </a:p>
          <a:p>
            <a:endParaRPr lang="en-US" dirty="0" smtClean="0"/>
          </a:p>
          <a:p>
            <a:pPr algn="ctr"/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Judicious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ctr"/>
            <a:r>
              <a:rPr lang="en-US" dirty="0" smtClean="0"/>
              <a:t>Definition</a:t>
            </a:r>
          </a:p>
          <a:p>
            <a:pPr algn="ctr"/>
            <a:r>
              <a:rPr lang="en-US" dirty="0" smtClean="0"/>
              <a:t>done with good judgment and sense .</a:t>
            </a:r>
          </a:p>
          <a:p>
            <a:pPr algn="ctr"/>
            <a:endParaRPr lang="en-US" dirty="0" smtClean="0"/>
          </a:p>
          <a:p>
            <a:pPr algn="ctr"/>
            <a:r>
              <a:rPr lang="en-US" dirty="0" smtClean="0"/>
              <a:t>Sentence</a:t>
            </a:r>
          </a:p>
          <a:p>
            <a:r>
              <a:rPr lang="en-US" dirty="0" smtClean="0"/>
              <a:t>Work procedures should be very judicious about how much they do.</a:t>
            </a:r>
          </a:p>
          <a:p>
            <a:endParaRPr lang="en-US" dirty="0" smtClean="0"/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r>
              <a:rPr lang="en-US" dirty="0" smtClean="0"/>
              <a:t> 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Perspicacious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US" dirty="0" smtClean="0"/>
              <a:t>Definition</a:t>
            </a:r>
          </a:p>
          <a:p>
            <a:r>
              <a:rPr lang="en-US" dirty="0" smtClean="0"/>
              <a:t>having a ready insight into an understanding .</a:t>
            </a:r>
          </a:p>
          <a:p>
            <a:pPr algn="ctr"/>
            <a:r>
              <a:rPr lang="en-US" dirty="0" smtClean="0"/>
              <a:t>Sentence</a:t>
            </a:r>
          </a:p>
          <a:p>
            <a:r>
              <a:rPr lang="en-US" dirty="0" smtClean="0"/>
              <a:t>perspicacious mind has gone to the nub of the situation. ' ' The man is a genius! 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Prudent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US" dirty="0" smtClean="0"/>
              <a:t>Definition</a:t>
            </a:r>
          </a:p>
          <a:p>
            <a:r>
              <a:rPr lang="en-US" dirty="0" smtClean="0"/>
              <a:t>showing thought for the future </a:t>
            </a:r>
          </a:p>
          <a:p>
            <a:pPr algn="ctr"/>
            <a:r>
              <a:rPr lang="en-US" dirty="0" smtClean="0"/>
              <a:t>Sentence</a:t>
            </a:r>
          </a:p>
          <a:p>
            <a:r>
              <a:rPr lang="en-US" dirty="0" smtClean="0"/>
              <a:t>prudent to assume that this tide can be held back. </a:t>
            </a:r>
          </a:p>
          <a:p>
            <a:pPr algn="ctr"/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61350"/>
            <a:ext cx="9144000" cy="69193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Furtive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Definition</a:t>
            </a:r>
          </a:p>
          <a:p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trying not to be noticed due to guilt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</a:p>
          <a:p>
            <a:pPr algn="ctr"/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Sentence</a:t>
            </a:r>
          </a:p>
          <a:p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They are the heads of our furtive scheme.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Sagacious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US" dirty="0" smtClean="0"/>
              <a:t>Definition</a:t>
            </a:r>
          </a:p>
          <a:p>
            <a:r>
              <a:rPr lang="en-US" dirty="0" smtClean="0"/>
              <a:t>wise </a:t>
            </a:r>
          </a:p>
          <a:p>
            <a:pPr algn="ctr"/>
            <a:r>
              <a:rPr lang="en-US" dirty="0" smtClean="0"/>
              <a:t>Sentence</a:t>
            </a:r>
          </a:p>
          <a:p>
            <a:r>
              <a:rPr lang="en-US" dirty="0" smtClean="0"/>
              <a:t>sagacious animals that the danger was past. 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Savvy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US" dirty="0" smtClean="0"/>
              <a:t>Definition</a:t>
            </a:r>
          </a:p>
          <a:p>
            <a:r>
              <a:rPr lang="en-US" dirty="0" smtClean="0"/>
              <a:t>practical knowledge (business or politics) </a:t>
            </a:r>
          </a:p>
          <a:p>
            <a:pPr algn="ctr"/>
            <a:r>
              <a:rPr lang="en-US" dirty="0" smtClean="0"/>
              <a:t>Sentence</a:t>
            </a:r>
          </a:p>
          <a:p>
            <a:r>
              <a:rPr lang="en-US" dirty="0" smtClean="0"/>
              <a:t>Backed off a those games will most technologically savvy.</a:t>
            </a:r>
            <a:endParaRPr lang="en-US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Acrid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US" dirty="0" smtClean="0"/>
              <a:t>Definition</a:t>
            </a:r>
          </a:p>
          <a:p>
            <a:r>
              <a:rPr lang="en-US" dirty="0" smtClean="0"/>
              <a:t>extremely sharp or bitter </a:t>
            </a:r>
          </a:p>
          <a:p>
            <a:pPr algn="ctr"/>
            <a:r>
              <a:rPr lang="en-US" dirty="0" smtClean="0"/>
              <a:t>Sentence</a:t>
            </a:r>
          </a:p>
          <a:p>
            <a:r>
              <a:rPr lang="en-US" dirty="0" smtClean="0"/>
              <a:t>acrid stench of the remedy Hangs in the air; the night skies Are lit with it; the animals Burning. </a:t>
            </a:r>
          </a:p>
          <a:p>
            <a:pPr algn="ctr"/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Arid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US" dirty="0" smtClean="0"/>
              <a:t>Definition</a:t>
            </a:r>
          </a:p>
          <a:p>
            <a:r>
              <a:rPr lang="en-US" dirty="0" smtClean="0"/>
              <a:t>extremely dry </a:t>
            </a:r>
          </a:p>
          <a:p>
            <a:pPr algn="ctr"/>
            <a:r>
              <a:rPr lang="en-US" dirty="0" smtClean="0"/>
              <a:t>Sentence</a:t>
            </a:r>
          </a:p>
          <a:p>
            <a:r>
              <a:rPr lang="en-US" dirty="0" smtClean="0"/>
              <a:t>Farming in these extremely arid conditions is made possible only with forced irrigation.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Aesthetic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US" dirty="0" smtClean="0"/>
              <a:t>Definition</a:t>
            </a:r>
          </a:p>
          <a:p>
            <a:r>
              <a:rPr lang="en-US" dirty="0" smtClean="0"/>
              <a:t> concerned with beauty or the appreciation of beauty.</a:t>
            </a:r>
          </a:p>
          <a:p>
            <a:pPr algn="ctr"/>
            <a:r>
              <a:rPr lang="en-US" dirty="0" smtClean="0"/>
              <a:t>Sentence</a:t>
            </a:r>
          </a:p>
          <a:p>
            <a:r>
              <a:rPr lang="en-US" dirty="0" smtClean="0"/>
              <a:t>aesthetic investigation of cutting edge technologies might have created an entirely different esthetic for the vehicle.</a:t>
            </a:r>
          </a:p>
          <a:p>
            <a:pPr algn="ctr"/>
            <a:endParaRPr lang="en-US" dirty="0" smtClean="0"/>
          </a:p>
          <a:p>
            <a:pPr algn="ctr"/>
            <a:endParaRPr lang="en-US" dirty="0" smtClean="0"/>
          </a:p>
          <a:p>
            <a:pPr algn="ctr"/>
            <a:endParaRPr lang="en-US" dirty="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Ascetic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US" dirty="0" smtClean="0"/>
              <a:t>Definition</a:t>
            </a:r>
          </a:p>
          <a:p>
            <a:r>
              <a:rPr lang="en-US" dirty="0" smtClean="0"/>
              <a:t>characterized by or suggesting the practice of severe self-discipline and abstention from all forms of indulgence, usually religious. </a:t>
            </a:r>
          </a:p>
          <a:p>
            <a:pPr algn="ctr"/>
            <a:r>
              <a:rPr lang="en-US" dirty="0" smtClean="0"/>
              <a:t>Sentence</a:t>
            </a:r>
          </a:p>
          <a:p>
            <a:r>
              <a:rPr lang="en-US" dirty="0" smtClean="0"/>
              <a:t>He became a very famous ascetic,  with a large following of fans.</a:t>
            </a:r>
          </a:p>
          <a:p>
            <a:endParaRPr lang="en-US" dirty="0" smtClean="0"/>
          </a:p>
          <a:p>
            <a:pPr algn="ctr"/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Atheistic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US" dirty="0" smtClean="0"/>
              <a:t>Definition</a:t>
            </a:r>
          </a:p>
          <a:p>
            <a:r>
              <a:rPr lang="en-US" dirty="0" smtClean="0"/>
              <a:t>someone who believes that god does not exist</a:t>
            </a:r>
          </a:p>
          <a:p>
            <a:pPr algn="ctr"/>
            <a:r>
              <a:rPr lang="en-US" dirty="0" smtClean="0"/>
              <a:t>Sentence</a:t>
            </a:r>
          </a:p>
          <a:p>
            <a:pPr algn="ctr"/>
            <a:r>
              <a:rPr lang="en-US" dirty="0" err="1" smtClean="0"/>
              <a:t>Im</a:t>
            </a:r>
            <a:r>
              <a:rPr lang="en-US" dirty="0" smtClean="0"/>
              <a:t> Christian and he’s atheistic</a:t>
            </a:r>
          </a:p>
          <a:p>
            <a:pPr algn="ctr">
              <a:buNone/>
            </a:pPr>
            <a:r>
              <a:rPr lang="en-US" dirty="0" smtClean="0"/>
              <a:t>  </a:t>
            </a:r>
          </a:p>
          <a:p>
            <a:pPr algn="ctr"/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Ambiguous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US" dirty="0" smtClean="0"/>
              <a:t>Definition</a:t>
            </a:r>
          </a:p>
          <a:p>
            <a:r>
              <a:rPr lang="en-US" dirty="0" smtClean="0"/>
              <a:t>open to more than one interpretation; having a double meaning. </a:t>
            </a:r>
          </a:p>
          <a:p>
            <a:pPr algn="ctr"/>
            <a:r>
              <a:rPr lang="en-US" dirty="0" smtClean="0"/>
              <a:t>Sentence</a:t>
            </a:r>
          </a:p>
          <a:p>
            <a:r>
              <a:rPr lang="en-US" dirty="0" smtClean="0"/>
              <a:t>Like many modern pop idols he was sexually ambiguous.</a:t>
            </a:r>
          </a:p>
          <a:p>
            <a:pPr algn="ctr"/>
            <a:endParaRPr lang="en-US" dirty="0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Ambivalent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US" dirty="0" smtClean="0"/>
              <a:t>Definition</a:t>
            </a:r>
          </a:p>
          <a:p>
            <a:r>
              <a:rPr lang="en-US" dirty="0" smtClean="0"/>
              <a:t>having mixed feelings or contradictory ideas about something or someone.</a:t>
            </a:r>
          </a:p>
          <a:p>
            <a:pPr algn="ctr"/>
            <a:r>
              <a:rPr lang="en-US" dirty="0" smtClean="0"/>
              <a:t>Sentence</a:t>
            </a:r>
          </a:p>
          <a:p>
            <a:pPr algn="ctr"/>
            <a:r>
              <a:rPr lang="en-US" dirty="0" smtClean="0"/>
              <a:t>Getting into a relationship you are very ambivalent.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Coalesce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US" dirty="0" smtClean="0"/>
              <a:t>Definition</a:t>
            </a:r>
          </a:p>
          <a:p>
            <a:r>
              <a:rPr lang="en-US" dirty="0" smtClean="0"/>
              <a:t>come together and form one mass or whole </a:t>
            </a:r>
          </a:p>
          <a:p>
            <a:pPr algn="ctr"/>
            <a:endParaRPr lang="en-US" dirty="0" smtClean="0"/>
          </a:p>
          <a:p>
            <a:pPr algn="ctr"/>
            <a:r>
              <a:rPr lang="en-US" dirty="0" smtClean="0"/>
              <a:t>Sentence</a:t>
            </a:r>
          </a:p>
          <a:p>
            <a:endParaRPr lang="en-US" dirty="0" smtClean="0"/>
          </a:p>
          <a:p>
            <a:pPr algn="ctr"/>
            <a:r>
              <a:rPr lang="en-US" dirty="0" smtClean="0"/>
              <a:t>coalesce around a local vision for children then better outcomes and life chances for children</a:t>
            </a:r>
            <a:r>
              <a:rPr lang="en-US" i="1" u="sng" dirty="0" smtClean="0"/>
              <a:t>.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67494"/>
            <a:ext cx="9144000" cy="659050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Inconspicuous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US" dirty="0" smtClean="0"/>
              <a:t>Definition</a:t>
            </a:r>
          </a:p>
          <a:p>
            <a:r>
              <a:rPr lang="en-US" dirty="0"/>
              <a:t>not noticeable (things)</a:t>
            </a:r>
            <a:r>
              <a:rPr lang="en-US" dirty="0" smtClean="0"/>
              <a:t> </a:t>
            </a:r>
          </a:p>
          <a:p>
            <a:pPr algn="ctr"/>
            <a:r>
              <a:rPr lang="en-US" dirty="0" smtClean="0"/>
              <a:t>Sentence</a:t>
            </a:r>
          </a:p>
          <a:p>
            <a:r>
              <a:rPr lang="en-US" dirty="0" smtClean="0"/>
              <a:t>he pushed the string through an inconspicuous hole.</a:t>
            </a:r>
            <a:endParaRPr lang="en-US" dirty="0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Convalesce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US" dirty="0" smtClean="0"/>
              <a:t>Definition</a:t>
            </a:r>
          </a:p>
          <a:p>
            <a:r>
              <a:rPr lang="en-US" dirty="0" smtClean="0"/>
              <a:t>recover one’s health and strength over a period of time after an illness or operation.</a:t>
            </a:r>
          </a:p>
          <a:p>
            <a:pPr algn="ctr">
              <a:buNone/>
            </a:pPr>
            <a:r>
              <a:rPr lang="en-US" dirty="0" smtClean="0"/>
              <a:t>Sentence</a:t>
            </a:r>
          </a:p>
          <a:p>
            <a:pPr>
              <a:buNone/>
            </a:pPr>
            <a:r>
              <a:rPr lang="en-US" i="1" dirty="0" smtClean="0"/>
              <a:t>convalesce few months into the course, he was diagnosed with meningitis which left him convalescing for many months.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 algn="ctr">
              <a:buNone/>
            </a:pP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Delusion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US" dirty="0" smtClean="0"/>
              <a:t>Definition</a:t>
            </a:r>
          </a:p>
          <a:p>
            <a:r>
              <a:rPr lang="en-US" dirty="0" smtClean="0"/>
              <a:t>a false belief </a:t>
            </a:r>
          </a:p>
          <a:p>
            <a:pPr algn="ctr"/>
            <a:r>
              <a:rPr lang="en-US" dirty="0" smtClean="0"/>
              <a:t>Sentence</a:t>
            </a:r>
          </a:p>
          <a:p>
            <a:endParaRPr lang="en-US" dirty="0" smtClean="0"/>
          </a:p>
          <a:p>
            <a:r>
              <a:rPr lang="en-US" dirty="0" smtClean="0"/>
              <a:t>We cannot afford to live much longer in a world of economic self delusion</a:t>
            </a:r>
            <a:r>
              <a:rPr lang="en-US" i="1" u="sng" dirty="0" smtClean="0"/>
              <a:t>.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Allusion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US" dirty="0" smtClean="0"/>
              <a:t>Definition</a:t>
            </a:r>
          </a:p>
          <a:p>
            <a:r>
              <a:rPr lang="en-US" dirty="0" smtClean="0"/>
              <a:t>an expression designed to call something to mind without mentioning it explicitly; an indirect or passing reference.</a:t>
            </a:r>
          </a:p>
          <a:p>
            <a:pPr algn="ctr"/>
            <a:r>
              <a:rPr lang="en-US" dirty="0" smtClean="0"/>
              <a:t>Sentence</a:t>
            </a:r>
          </a:p>
          <a:p>
            <a:r>
              <a:rPr lang="en-US" dirty="0" smtClean="0"/>
              <a:t>I could also not fully understand the </a:t>
            </a:r>
            <a:r>
              <a:rPr lang="en-US" i="1" dirty="0" smtClean="0"/>
              <a:t>allusions to Japan.</a:t>
            </a:r>
            <a:endParaRPr lang="en-US" dirty="0" smtClean="0"/>
          </a:p>
          <a:p>
            <a:pPr algn="ctr"/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 algn="ctr"/>
            <a:endParaRPr lang="en-US" dirty="0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Illusion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US" dirty="0" smtClean="0"/>
              <a:t>Definition</a:t>
            </a:r>
          </a:p>
          <a:p>
            <a:r>
              <a:rPr lang="en-US" dirty="0" smtClean="0"/>
              <a:t>something deceptive </a:t>
            </a:r>
          </a:p>
          <a:p>
            <a:pPr algn="ctr"/>
            <a:endParaRPr lang="en-US" dirty="0" smtClean="0"/>
          </a:p>
          <a:p>
            <a:pPr algn="ctr"/>
            <a:r>
              <a:rPr lang="en-US" dirty="0" smtClean="0"/>
              <a:t>Sentence</a:t>
            </a:r>
          </a:p>
          <a:p>
            <a:r>
              <a:rPr lang="en-US" dirty="0" smtClean="0"/>
              <a:t>Why give anyone the right to their comforting illusions?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 smtClean="0"/>
              <a:t>Imprudent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US" dirty="0" smtClean="0"/>
              <a:t>Definition</a:t>
            </a:r>
          </a:p>
          <a:p>
            <a:pPr lvl="0"/>
            <a:r>
              <a:rPr lang="en-US" dirty="0" smtClean="0"/>
              <a:t>not showing care for the consequences of an action; rash.</a:t>
            </a:r>
          </a:p>
          <a:p>
            <a:pPr lvl="0" algn="ctr"/>
            <a:r>
              <a:rPr lang="en-US" dirty="0" smtClean="0"/>
              <a:t>Sentence</a:t>
            </a:r>
          </a:p>
          <a:p>
            <a:pPr lvl="0"/>
            <a:r>
              <a:rPr lang="en-US" i="1" dirty="0" smtClean="0"/>
              <a:t>imprudent marriage almost always produces.</a:t>
            </a:r>
            <a:endParaRPr lang="en-US" dirty="0" smtClean="0"/>
          </a:p>
          <a:p>
            <a:pPr lvl="0" algn="ctr"/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 smtClean="0"/>
              <a:t>Indigenous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US" dirty="0" smtClean="0"/>
              <a:t>Definition</a:t>
            </a:r>
          </a:p>
          <a:p>
            <a:r>
              <a:rPr lang="en-US" dirty="0" smtClean="0"/>
              <a:t>originating or occurring naturally in a particular place; native. </a:t>
            </a:r>
          </a:p>
          <a:p>
            <a:endParaRPr lang="en-US" dirty="0" smtClean="0"/>
          </a:p>
          <a:p>
            <a:pPr algn="ctr"/>
            <a:r>
              <a:rPr lang="en-US" dirty="0" smtClean="0"/>
              <a:t>Sentence</a:t>
            </a:r>
          </a:p>
          <a:p>
            <a:r>
              <a:rPr lang="en-US" i="1" dirty="0" smtClean="0"/>
              <a:t>indigenous population within these shores.</a:t>
            </a:r>
            <a:endParaRPr lang="en-US" dirty="0" smtClean="0"/>
          </a:p>
          <a:p>
            <a:pPr algn="ctr"/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 smtClean="0"/>
              <a:t>Indigent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US" dirty="0" smtClean="0"/>
              <a:t>Definition</a:t>
            </a:r>
          </a:p>
          <a:p>
            <a:r>
              <a:rPr lang="en-US" dirty="0" smtClean="0"/>
              <a:t>poor; needy .</a:t>
            </a:r>
          </a:p>
          <a:p>
            <a:pPr algn="ctr"/>
            <a:r>
              <a:rPr lang="en-US" dirty="0" smtClean="0"/>
              <a:t>Sentence</a:t>
            </a:r>
          </a:p>
          <a:p>
            <a:r>
              <a:rPr lang="en-US" dirty="0" smtClean="0"/>
              <a:t>indigent circumstances to follow the cart to the gallows</a:t>
            </a:r>
            <a:r>
              <a:rPr lang="en-US" i="1" u="sng" dirty="0" smtClean="0"/>
              <a:t>.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 smtClean="0"/>
              <a:t>Indignant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US" dirty="0" smtClean="0"/>
              <a:t>Definition</a:t>
            </a:r>
          </a:p>
          <a:p>
            <a:r>
              <a:rPr lang="en-US" dirty="0" smtClean="0"/>
              <a:t>feeling or showing anger or annoyance at what is perceived as unfair treatment .</a:t>
            </a:r>
          </a:p>
          <a:p>
            <a:pPr algn="ctr"/>
            <a:r>
              <a:rPr lang="en-US" dirty="0" smtClean="0"/>
              <a:t>Sentence</a:t>
            </a:r>
          </a:p>
          <a:p>
            <a:r>
              <a:rPr lang="en-US" dirty="0" smtClean="0"/>
              <a:t>Vera becomes so indignant that Jim sends her home, and has a serious talk with Terry</a:t>
            </a:r>
            <a:r>
              <a:rPr lang="en-US" i="1" u="sng" dirty="0" smtClean="0"/>
              <a:t>.</a:t>
            </a:r>
            <a:endParaRPr lang="en-US" dirty="0" smtClean="0"/>
          </a:p>
          <a:p>
            <a:pPr algn="ctr"/>
            <a:endParaRPr lang="en-US" dirty="0"/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 smtClean="0"/>
              <a:t>Intimate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US" dirty="0" smtClean="0"/>
              <a:t>Definition</a:t>
            </a:r>
          </a:p>
          <a:p>
            <a:r>
              <a:rPr lang="en-US" dirty="0" smtClean="0"/>
              <a:t>to imply or hint .</a:t>
            </a:r>
          </a:p>
          <a:p>
            <a:pPr algn="ctr"/>
            <a:r>
              <a:rPr lang="en-US" dirty="0" smtClean="0"/>
              <a:t>Sentence</a:t>
            </a:r>
          </a:p>
          <a:p>
            <a:r>
              <a:rPr lang="en-US" i="1" dirty="0" smtClean="0"/>
              <a:t>intimate the motion to us before the first hearing.</a:t>
            </a:r>
            <a:endParaRPr lang="en-US" dirty="0" smtClean="0"/>
          </a:p>
          <a:p>
            <a:pPr algn="ctr"/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 smtClean="0"/>
              <a:t>Intimidate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US" dirty="0" smtClean="0"/>
              <a:t>Definition</a:t>
            </a:r>
          </a:p>
          <a:p>
            <a:r>
              <a:rPr lang="en-US" dirty="0" smtClean="0"/>
              <a:t>to frighten or overawe in order to make them to do what one wants.</a:t>
            </a:r>
            <a:endParaRPr lang="en-US" b="1" u="sng" dirty="0" smtClean="0"/>
          </a:p>
          <a:p>
            <a:pPr algn="ctr"/>
            <a:r>
              <a:rPr lang="en-US" dirty="0" smtClean="0"/>
              <a:t>Sentence</a:t>
            </a:r>
          </a:p>
          <a:p>
            <a:r>
              <a:rPr lang="en-US" i="1" dirty="0" smtClean="0"/>
              <a:t>intimidated by the prospect of taking part.</a:t>
            </a:r>
            <a:endParaRPr lang="en-US" dirty="0" smtClean="0"/>
          </a:p>
          <a:p>
            <a:pPr algn="ctr"/>
            <a:endParaRPr lang="en-US" dirty="0" smtClean="0"/>
          </a:p>
          <a:p>
            <a:pPr algn="ctr"/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sly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Definition</a:t>
            </a:r>
          </a:p>
          <a:p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deceitful; sneaky with intelligence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</a:p>
          <a:p>
            <a:pPr algn="ctr"/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Sentence</a:t>
            </a:r>
          </a:p>
          <a:p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She is also sly and sneaky with a knack for slipping in and out of places </a:t>
            </a:r>
            <a:r>
              <a:rPr lang="en-US" dirty="0" smtClean="0"/>
              <a:t>unnoticed.</a:t>
            </a:r>
            <a:endParaRPr lang="en-US" dirty="0"/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 smtClean="0"/>
              <a:t>Obscure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US" dirty="0" smtClean="0"/>
              <a:t>Definition</a:t>
            </a:r>
          </a:p>
          <a:p>
            <a:r>
              <a:rPr lang="en-US" dirty="0" smtClean="0"/>
              <a:t>not discovered or known about; uncertain .</a:t>
            </a:r>
          </a:p>
          <a:p>
            <a:pPr algn="ctr"/>
            <a:r>
              <a:rPr lang="en-US" dirty="0" smtClean="0"/>
              <a:t>Sentence</a:t>
            </a:r>
          </a:p>
          <a:p>
            <a:r>
              <a:rPr lang="en-US" i="1" dirty="0" smtClean="0"/>
              <a:t>obscure clear hard facts, which justify the decision.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 smtClean="0"/>
              <a:t>Obtuse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US" dirty="0" smtClean="0"/>
              <a:t>Definition</a:t>
            </a:r>
          </a:p>
          <a:p>
            <a:pPr lvl="0"/>
            <a:r>
              <a:rPr lang="en-US" dirty="0" smtClean="0"/>
              <a:t>annoyingly insensitive or slow to understand.</a:t>
            </a:r>
          </a:p>
          <a:p>
            <a:pPr algn="ctr"/>
            <a:r>
              <a:rPr lang="en-US" dirty="0" smtClean="0"/>
              <a:t>Sentence</a:t>
            </a:r>
          </a:p>
          <a:p>
            <a:r>
              <a:rPr lang="en-US" dirty="0" smtClean="0"/>
              <a:t>And she is far too obtuse to understand that the French King is only after what will serve him.</a:t>
            </a:r>
          </a:p>
          <a:p>
            <a:endParaRPr lang="en-US" dirty="0" smtClean="0"/>
          </a:p>
          <a:p>
            <a:pPr algn="ctr"/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 smtClean="0"/>
              <a:t>Ponder able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US" dirty="0" smtClean="0"/>
              <a:t>Definition</a:t>
            </a:r>
          </a:p>
          <a:p>
            <a:pPr lvl="0"/>
            <a:r>
              <a:rPr lang="en-US" dirty="0" smtClean="0"/>
              <a:t> having appreciable weight or significance.</a:t>
            </a:r>
          </a:p>
          <a:p>
            <a:pPr algn="ctr"/>
            <a:r>
              <a:rPr lang="en-US" dirty="0" smtClean="0"/>
              <a:t>Sentence</a:t>
            </a:r>
          </a:p>
          <a:p>
            <a:r>
              <a:rPr lang="en-US" dirty="0" smtClean="0"/>
              <a:t>She was </a:t>
            </a:r>
            <a:r>
              <a:rPr lang="en-US" dirty="0" err="1" smtClean="0"/>
              <a:t>ponderable</a:t>
            </a:r>
            <a:r>
              <a:rPr lang="en-US" dirty="0" smtClean="0"/>
              <a:t> for the scale.</a:t>
            </a:r>
          </a:p>
          <a:p>
            <a:endParaRPr lang="en-US" dirty="0" smtClean="0"/>
          </a:p>
          <a:p>
            <a:pPr algn="ctr"/>
            <a:endParaRPr lang="en-US" dirty="0"/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 smtClean="0"/>
              <a:t>Ponderous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US" dirty="0" smtClean="0"/>
              <a:t>Definition</a:t>
            </a:r>
          </a:p>
          <a:p>
            <a:r>
              <a:rPr lang="en-US" dirty="0" smtClean="0"/>
              <a:t>slow and clumsy because of great weight. </a:t>
            </a:r>
          </a:p>
          <a:p>
            <a:pPr algn="ctr"/>
            <a:r>
              <a:rPr lang="en-US" dirty="0" smtClean="0"/>
              <a:t>Sentence</a:t>
            </a:r>
          </a:p>
          <a:p>
            <a:r>
              <a:rPr lang="en-US" dirty="0" smtClean="0"/>
              <a:t>After this is became very ponderous, and never again rowed so well.</a:t>
            </a:r>
          </a:p>
          <a:p>
            <a:pPr algn="ctr"/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Stealthy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chemeClr val="accent1"/>
                </a:solidFill>
              </a:rPr>
              <a:t>Definition</a:t>
            </a:r>
          </a:p>
          <a:p>
            <a:r>
              <a:rPr lang="en-US" dirty="0">
                <a:solidFill>
                  <a:schemeClr val="accent1"/>
                </a:solidFill>
              </a:rPr>
              <a:t>behaving in a way to avoid being seen/heard</a:t>
            </a:r>
            <a:r>
              <a:rPr lang="en-US" dirty="0" smtClean="0">
                <a:solidFill>
                  <a:schemeClr val="accent1"/>
                </a:solidFill>
              </a:rPr>
              <a:t> </a:t>
            </a:r>
          </a:p>
          <a:p>
            <a:pPr algn="ctr"/>
            <a:r>
              <a:rPr lang="en-US" dirty="0" smtClean="0">
                <a:solidFill>
                  <a:schemeClr val="accent1"/>
                </a:solidFill>
              </a:rPr>
              <a:t>Sentence</a:t>
            </a:r>
          </a:p>
          <a:p>
            <a:r>
              <a:rPr lang="en-US" dirty="0" smtClean="0">
                <a:solidFill>
                  <a:schemeClr val="accent1"/>
                </a:solidFill>
              </a:rPr>
              <a:t>stealthy step passing my room.</a:t>
            </a:r>
            <a:endParaRPr lang="en-US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Surreptitious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US" dirty="0" smtClean="0"/>
              <a:t>Definition</a:t>
            </a:r>
          </a:p>
          <a:p>
            <a:r>
              <a:rPr lang="en-US" dirty="0"/>
              <a:t>kept secret</a:t>
            </a:r>
            <a:endParaRPr lang="en-US" dirty="0" smtClean="0"/>
          </a:p>
          <a:p>
            <a:pPr algn="ctr"/>
            <a:r>
              <a:rPr lang="en-US" dirty="0" smtClean="0"/>
              <a:t>Sentence</a:t>
            </a:r>
          </a:p>
          <a:p>
            <a:r>
              <a:rPr lang="en-US" dirty="0" smtClean="0"/>
              <a:t>surreptitious glances at the audience, they were totally involved all the time. </a:t>
            </a:r>
          </a:p>
          <a:p>
            <a:pPr algn="ctr"/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Unobtrusive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US" dirty="0" smtClean="0"/>
              <a:t>Definition</a:t>
            </a:r>
          </a:p>
          <a:p>
            <a:r>
              <a:rPr lang="en-US" dirty="0"/>
              <a:t>not to attract attention (person)</a:t>
            </a:r>
            <a:r>
              <a:rPr lang="en-US" dirty="0" smtClean="0"/>
              <a:t> </a:t>
            </a:r>
          </a:p>
          <a:p>
            <a:pPr algn="ctr"/>
            <a:r>
              <a:rPr lang="en-US" dirty="0" smtClean="0"/>
              <a:t>Sentence</a:t>
            </a:r>
          </a:p>
          <a:p>
            <a:r>
              <a:rPr lang="en-US" dirty="0" smtClean="0"/>
              <a:t>The principal tried to be unobtrusive as she quietly entered the classroom to observe the class.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erve">
  <a:themeElements>
    <a:clrScheme name="Verv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Verve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Verve.thmx</Template>
  <TotalTime>1083</TotalTime>
  <Words>1410</Words>
  <Application>Microsoft Macintosh PowerPoint</Application>
  <PresentationFormat>On-screen Show (4:3)</PresentationFormat>
  <Paragraphs>342</Paragraphs>
  <Slides>63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63</vt:i4>
      </vt:variant>
    </vt:vector>
  </HeadingPairs>
  <TitlesOfParts>
    <vt:vector size="64" baseType="lpstr">
      <vt:lpstr>Verve</vt:lpstr>
      <vt:lpstr>#20</vt:lpstr>
      <vt:lpstr>clandestine</vt:lpstr>
      <vt:lpstr>convert</vt:lpstr>
      <vt:lpstr>Furtive </vt:lpstr>
      <vt:lpstr>Inconspicuous </vt:lpstr>
      <vt:lpstr>sly</vt:lpstr>
      <vt:lpstr>Stealthy </vt:lpstr>
      <vt:lpstr>Surreptitious </vt:lpstr>
      <vt:lpstr>Unobtrusive </vt:lpstr>
      <vt:lpstr>Advocate</vt:lpstr>
      <vt:lpstr>Artisan </vt:lpstr>
      <vt:lpstr>Aesthetic </vt:lpstr>
      <vt:lpstr>Charlatan </vt:lpstr>
      <vt:lpstr>Hedonist </vt:lpstr>
      <vt:lpstr>Orator </vt:lpstr>
      <vt:lpstr>Adversary </vt:lpstr>
      <vt:lpstr>pariah</vt:lpstr>
      <vt:lpstr>Raconteur </vt:lpstr>
      <vt:lpstr>Virtuoso </vt:lpstr>
      <vt:lpstr>Frivolous </vt:lpstr>
      <vt:lpstr>Extraneous </vt:lpstr>
      <vt:lpstr>Incidental </vt:lpstr>
      <vt:lpstr>Inconsequential </vt:lpstr>
      <vt:lpstr>Irrelevant </vt:lpstr>
      <vt:lpstr>Negligible </vt:lpstr>
      <vt:lpstr>Peripheral </vt:lpstr>
      <vt:lpstr>Petty </vt:lpstr>
      <vt:lpstr>Superficial </vt:lpstr>
      <vt:lpstr>Trifling </vt:lpstr>
      <vt:lpstr>Acute </vt:lpstr>
      <vt:lpstr>Astute </vt:lpstr>
      <vt:lpstr>Discerning </vt:lpstr>
      <vt:lpstr>Erudite </vt:lpstr>
      <vt:lpstr>Incisive </vt:lpstr>
      <vt:lpstr>Trivial </vt:lpstr>
      <vt:lpstr>Ingenious </vt:lpstr>
      <vt:lpstr>Judicious </vt:lpstr>
      <vt:lpstr>Perspicacious </vt:lpstr>
      <vt:lpstr>Prudent</vt:lpstr>
      <vt:lpstr>Sagacious </vt:lpstr>
      <vt:lpstr>Savvy </vt:lpstr>
      <vt:lpstr>Acrid </vt:lpstr>
      <vt:lpstr>Arid </vt:lpstr>
      <vt:lpstr>Aesthetic </vt:lpstr>
      <vt:lpstr>Ascetic </vt:lpstr>
      <vt:lpstr>Atheistic </vt:lpstr>
      <vt:lpstr>Ambiguous </vt:lpstr>
      <vt:lpstr>Ambivalent </vt:lpstr>
      <vt:lpstr>Coalesce </vt:lpstr>
      <vt:lpstr>Convalesce </vt:lpstr>
      <vt:lpstr>Delusion </vt:lpstr>
      <vt:lpstr>Allusion </vt:lpstr>
      <vt:lpstr>Illusion </vt:lpstr>
      <vt:lpstr>Imprudent </vt:lpstr>
      <vt:lpstr>Indigenous </vt:lpstr>
      <vt:lpstr>Indigent </vt:lpstr>
      <vt:lpstr>Indignant </vt:lpstr>
      <vt:lpstr>Intimate </vt:lpstr>
      <vt:lpstr>Intimidate </vt:lpstr>
      <vt:lpstr>Obscure </vt:lpstr>
      <vt:lpstr>Obtuse </vt:lpstr>
      <vt:lpstr>Ponder able </vt:lpstr>
      <vt:lpstr>Ponderous </vt:lpstr>
    </vt:vector>
  </TitlesOfParts>
  <Company>Granville County Schools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clandestine</dc:title>
  <dc:creator>Shametrius Shonta Council</dc:creator>
  <cp:lastModifiedBy>Stephanie Suber</cp:lastModifiedBy>
  <cp:revision>7</cp:revision>
  <dcterms:created xsi:type="dcterms:W3CDTF">2011-03-22T17:51:21Z</dcterms:created>
  <dcterms:modified xsi:type="dcterms:W3CDTF">2011-03-22T17:52:29Z</dcterms:modified>
</cp:coreProperties>
</file>